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600" r:id="rId2"/>
    <p:sldId id="736" r:id="rId3"/>
    <p:sldId id="729" r:id="rId4"/>
    <p:sldId id="738" r:id="rId5"/>
    <p:sldId id="739" r:id="rId6"/>
    <p:sldId id="740" r:id="rId7"/>
    <p:sldId id="769" r:id="rId8"/>
    <p:sldId id="742" r:id="rId9"/>
    <p:sldId id="767" r:id="rId10"/>
    <p:sldId id="768" r:id="rId11"/>
    <p:sldId id="770" r:id="rId12"/>
    <p:sldId id="771" r:id="rId13"/>
    <p:sldId id="772" r:id="rId14"/>
    <p:sldId id="773" r:id="rId15"/>
    <p:sldId id="775" r:id="rId16"/>
    <p:sldId id="774" r:id="rId17"/>
    <p:sldId id="776" r:id="rId18"/>
    <p:sldId id="802" r:id="rId19"/>
    <p:sldId id="778" r:id="rId20"/>
    <p:sldId id="777" r:id="rId21"/>
    <p:sldId id="779" r:id="rId22"/>
    <p:sldId id="780" r:id="rId23"/>
    <p:sldId id="781" r:id="rId24"/>
    <p:sldId id="782" r:id="rId25"/>
    <p:sldId id="783" r:id="rId26"/>
    <p:sldId id="784" r:id="rId27"/>
    <p:sldId id="785" r:id="rId28"/>
    <p:sldId id="786" r:id="rId29"/>
    <p:sldId id="787" r:id="rId30"/>
    <p:sldId id="788" r:id="rId31"/>
    <p:sldId id="789" r:id="rId32"/>
    <p:sldId id="790" r:id="rId33"/>
    <p:sldId id="791" r:id="rId34"/>
    <p:sldId id="792" r:id="rId35"/>
    <p:sldId id="793" r:id="rId36"/>
    <p:sldId id="794" r:id="rId37"/>
    <p:sldId id="795" r:id="rId38"/>
    <p:sldId id="796" r:id="rId39"/>
    <p:sldId id="797" r:id="rId40"/>
    <p:sldId id="798" r:id="rId41"/>
    <p:sldId id="799" r:id="rId42"/>
    <p:sldId id="800" r:id="rId43"/>
    <p:sldId id="801" r:id="rId44"/>
    <p:sldId id="803" r:id="rId45"/>
    <p:sldId id="766" r:id="rId46"/>
  </p:sldIdLst>
  <p:sldSz cx="9144000" cy="5143500" type="screen16x9"/>
  <p:notesSz cx="10234613" cy="70993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600" kern="1200">
        <a:solidFill>
          <a:srgbClr val="FFFFFF"/>
        </a:solidFill>
        <a:latin typeface="Verdana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600" kern="1200">
        <a:solidFill>
          <a:srgbClr val="FFFFFF"/>
        </a:solidFill>
        <a:latin typeface="Verdana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600" kern="1200">
        <a:solidFill>
          <a:srgbClr val="FFFFFF"/>
        </a:solidFill>
        <a:latin typeface="Verdana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600" kern="1200">
        <a:solidFill>
          <a:srgbClr val="FFFFFF"/>
        </a:solidFill>
        <a:latin typeface="Verdana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600" kern="1200">
        <a:solidFill>
          <a:srgbClr val="FFFFFF"/>
        </a:solidFill>
        <a:latin typeface="Verdana" pitchFamily="34" charset="0"/>
        <a:ea typeface="宋体" charset="-122"/>
        <a:cs typeface="+mn-cs"/>
      </a:defRPr>
    </a:lvl5pPr>
    <a:lvl6pPr marL="2286000" algn="l" defTabSz="914400" rtl="0" eaLnBrk="1" latinLnBrk="0" hangingPunct="1">
      <a:defRPr sz="2600" kern="1200">
        <a:solidFill>
          <a:srgbClr val="FFFFFF"/>
        </a:solidFill>
        <a:latin typeface="Verdana" pitchFamily="34" charset="0"/>
        <a:ea typeface="宋体" charset="-122"/>
        <a:cs typeface="+mn-cs"/>
      </a:defRPr>
    </a:lvl6pPr>
    <a:lvl7pPr marL="2743200" algn="l" defTabSz="914400" rtl="0" eaLnBrk="1" latinLnBrk="0" hangingPunct="1">
      <a:defRPr sz="2600" kern="1200">
        <a:solidFill>
          <a:srgbClr val="FFFFFF"/>
        </a:solidFill>
        <a:latin typeface="Verdana" pitchFamily="34" charset="0"/>
        <a:ea typeface="宋体" charset="-122"/>
        <a:cs typeface="+mn-cs"/>
      </a:defRPr>
    </a:lvl7pPr>
    <a:lvl8pPr marL="3200400" algn="l" defTabSz="914400" rtl="0" eaLnBrk="1" latinLnBrk="0" hangingPunct="1">
      <a:defRPr sz="2600" kern="1200">
        <a:solidFill>
          <a:srgbClr val="FFFFFF"/>
        </a:solidFill>
        <a:latin typeface="Verdana" pitchFamily="34" charset="0"/>
        <a:ea typeface="宋体" charset="-122"/>
        <a:cs typeface="+mn-cs"/>
      </a:defRPr>
    </a:lvl8pPr>
    <a:lvl9pPr marL="3657600" algn="l" defTabSz="914400" rtl="0" eaLnBrk="1" latinLnBrk="0" hangingPunct="1">
      <a:defRPr sz="2600" kern="1200">
        <a:solidFill>
          <a:srgbClr val="FFFFFF"/>
        </a:solidFill>
        <a:latin typeface="Verdana" pitchFamily="34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B17"/>
    <a:srgbClr val="00D25F"/>
    <a:srgbClr val="CC0000"/>
    <a:srgbClr val="55B788"/>
    <a:srgbClr val="3977D3"/>
    <a:srgbClr val="FF3333"/>
    <a:srgbClr val="FFFF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0058" autoAdjust="0"/>
  </p:normalViewPr>
  <p:slideViewPr>
    <p:cSldViewPr>
      <p:cViewPr>
        <p:scale>
          <a:sx n="87" d="100"/>
          <a:sy n="87" d="100"/>
        </p:scale>
        <p:origin x="-1282" y="-47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370"/>
    </p:cViewPr>
  </p:sorterViewPr>
  <p:notesViewPr>
    <p:cSldViewPr>
      <p:cViewPr varScale="1">
        <p:scale>
          <a:sx n="85" d="100"/>
          <a:sy n="85" d="100"/>
        </p:scale>
        <p:origin x="-1819" y="-77"/>
      </p:cViewPr>
      <p:guideLst>
        <p:guide orient="horz" pos="2236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 bwMode="auto">
          <a:xfrm>
            <a:off x="5797550" y="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A93C311-0DCF-4713-9E45-30BA451D13A8}" type="datetimeFigureOut">
              <a:rPr lang="zh-CN" altLang="en-US"/>
              <a:pPr>
                <a:defRPr/>
              </a:pPr>
              <a:t>2016/6/5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 bwMode="auto">
          <a:xfrm>
            <a:off x="0" y="674370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 bwMode="auto">
          <a:xfrm>
            <a:off x="5797550" y="674370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58A9846-A172-4072-8B44-89C104F402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5816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 bwMode="auto">
          <a:xfrm>
            <a:off x="5797550" y="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7774E4C-7521-43DF-85C5-25B56C33EC6B}" type="datetimeFigureOut">
              <a:rPr lang="zh-CN" altLang="en-US"/>
              <a:pPr>
                <a:defRPr/>
              </a:pPr>
              <a:t>2016/6/5</a:t>
            </a:fld>
            <a:endParaRPr lang="en-US" alt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752725" y="533400"/>
            <a:ext cx="4729163" cy="2660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 bwMode="auto">
          <a:xfrm>
            <a:off x="1022350" y="3371850"/>
            <a:ext cx="8189913" cy="31940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 bwMode="auto">
          <a:xfrm>
            <a:off x="0" y="674370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 bwMode="auto">
          <a:xfrm>
            <a:off x="5797550" y="674370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9CCCF70-6D78-4DCC-AD16-5E59E9E8DD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22478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6" name="直接连接符 5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14"/>
          <p:cNvPicPr>
            <a:picLocks noChangeAspect="1"/>
          </p:cNvPicPr>
          <p:nvPr userDrawn="1"/>
        </p:nvPicPr>
        <p:blipFill>
          <a:blip r:embed="rId2"/>
          <a:srcRect b="16089"/>
          <a:stretch>
            <a:fillRect/>
          </a:stretch>
        </p:blipFill>
        <p:spPr bwMode="auto">
          <a:xfrm>
            <a:off x="6804025" y="33338"/>
            <a:ext cx="23177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 spd="slow" advClick="0" advTm="1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6" name="直接连接符 5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32813" y="60325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796088" y="4822825"/>
            <a:ext cx="2133600" cy="273050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黑体" pitchFamily="49" charset="-122"/>
              </a:defRPr>
            </a:lvl1pPr>
          </a:lstStyle>
          <a:p>
            <a:pPr>
              <a:defRPr/>
            </a:pPr>
            <a:fld id="{BB1EF897-DDE0-4A1F-B4A1-884DCDA757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6" name="直接连接符 5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32813" y="60325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796088" y="4822825"/>
            <a:ext cx="2133600" cy="273050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黑体" pitchFamily="49" charset="-122"/>
              </a:defRPr>
            </a:lvl1pPr>
          </a:lstStyle>
          <a:p>
            <a:pPr>
              <a:defRPr/>
            </a:pPr>
            <a:fld id="{2BC18F9B-2348-49DA-B9DC-D895E014A4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8" name="直接连接符 7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604250" y="60325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3213" y="789384"/>
            <a:ext cx="8229600" cy="2702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75160"/>
            <a:ext cx="4038600" cy="356473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75160"/>
            <a:ext cx="4038600" cy="172521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114675"/>
            <a:ext cx="4038600" cy="172521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 advTm="1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6" name="直接连接符 5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14"/>
          <p:cNvPicPr>
            <a:picLocks noChangeAspect="1"/>
          </p:cNvPicPr>
          <p:nvPr userDrawn="1"/>
        </p:nvPicPr>
        <p:blipFill>
          <a:blip r:embed="rId2"/>
          <a:srcRect b="16089"/>
          <a:stretch>
            <a:fillRect/>
          </a:stretch>
        </p:blipFill>
        <p:spPr bwMode="auto">
          <a:xfrm>
            <a:off x="7380288" y="33338"/>
            <a:ext cx="1741487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40" y="45243"/>
            <a:ext cx="8229600" cy="43694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>
                <a:solidFill>
                  <a:schemeClr val="tx2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rgbClr val="00B050"/>
              </a:buClr>
              <a:buFont typeface="Wingdings" pitchFamily="2" charset="2"/>
              <a:buChar char="n"/>
              <a:defRPr>
                <a:solidFill>
                  <a:schemeClr val="tx2"/>
                </a:solidFill>
                <a:latin typeface="楷体" pitchFamily="49" charset="-122"/>
                <a:ea typeface="楷体" pitchFamily="49" charset="-122"/>
              </a:defRPr>
            </a:lvl2pPr>
            <a:lvl3pPr marL="1143000" indent="-228600">
              <a:buClr>
                <a:schemeClr val="accent2">
                  <a:lumMod val="75000"/>
                </a:schemeClr>
              </a:buClr>
              <a:buFont typeface="Wingdings" pitchFamily="2" charset="2"/>
              <a:buChar char="u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</p:spTree>
  </p:cSld>
  <p:clrMapOvr>
    <a:masterClrMapping/>
  </p:clrMapOvr>
  <p:transition spd="slow" advClick="0" advTm="1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6" name="直接连接符 5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69325" y="60325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1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7" name="直接连接符 6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32813" y="60325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1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9" name="直接连接符 8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32813" y="60325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1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8"/>
          <p:cNvSpPr>
            <a:spLocks noGrp="1"/>
          </p:cNvSpPr>
          <p:nvPr>
            <p:ph type="sldNum" sz="quarter" idx="11"/>
          </p:nvPr>
        </p:nvSpPr>
        <p:spPr>
          <a:xfrm>
            <a:off x="6796088" y="4822825"/>
            <a:ext cx="2133600" cy="273050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黑体" pitchFamily="49" charset="-122"/>
              </a:defRPr>
            </a:lvl1pPr>
          </a:lstStyle>
          <a:p>
            <a:pPr>
              <a:defRPr/>
            </a:pPr>
            <a:fld id="{CDB50D37-1CAB-4D81-8039-5E923B070E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5" name="直接连接符 4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32813" y="60325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57188" y="4822825"/>
            <a:ext cx="3643312" cy="273050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黑体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电子服务与智慧工厂</a:t>
            </a: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796088" y="4822825"/>
            <a:ext cx="2133600" cy="273050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黑体" pitchFamily="49" charset="-122"/>
              </a:defRPr>
            </a:lvl1pPr>
          </a:lstStyle>
          <a:p>
            <a:pPr>
              <a:defRPr/>
            </a:pPr>
            <a:fld id="{3FA3F184-F22E-4AE3-9C06-AE8FC2D585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4" name="直接连接符 3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57188" y="4822825"/>
            <a:ext cx="3643312" cy="273050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黑体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电子服务与智慧工厂</a:t>
            </a: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796088" y="4822825"/>
            <a:ext cx="2133600" cy="273050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黑体" pitchFamily="49" charset="-122"/>
              </a:defRPr>
            </a:lvl1pPr>
          </a:lstStyle>
          <a:p>
            <a:pPr>
              <a:defRPr/>
            </a:pPr>
            <a:fld id="{F353BB9F-8F94-4A1F-81E5-3DE6605A6A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7" name="直接连接符 6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32813" y="60325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57188" y="4822825"/>
            <a:ext cx="3643312" cy="273050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黑体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电子服务与智慧工厂</a:t>
            </a:r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96088" y="4822825"/>
            <a:ext cx="2133600" cy="273050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黑体" pitchFamily="49" charset="-122"/>
              </a:defRPr>
            </a:lvl1pPr>
          </a:lstStyle>
          <a:p>
            <a:pPr>
              <a:defRPr/>
            </a:pPr>
            <a:fld id="{B60D59D5-9F0A-4501-B478-B50BAC8EF2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7" name="直接连接符 6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32813" y="60325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6796088" y="4822825"/>
            <a:ext cx="2133600" cy="273050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黑体" pitchFamily="49" charset="-122"/>
              </a:defRPr>
            </a:lvl1pPr>
          </a:lstStyle>
          <a:p>
            <a:pPr>
              <a:defRPr/>
            </a:pPr>
            <a:fld id="{91C4C09F-076C-4444-92D9-5C85552CF1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sp>
        <p:nvSpPr>
          <p:cNvPr id="1028" name="标题占位符 1"/>
          <p:cNvSpPr>
            <a:spLocks noGrp="1"/>
          </p:cNvSpPr>
          <p:nvPr>
            <p:ph type="title"/>
          </p:nvPr>
        </p:nvSpPr>
        <p:spPr bwMode="auto">
          <a:xfrm>
            <a:off x="285750" y="107950"/>
            <a:ext cx="8229600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一、单击此处编辑母版标题样式</a:t>
            </a:r>
          </a:p>
        </p:txBody>
      </p:sp>
      <p:sp>
        <p:nvSpPr>
          <p:cNvPr id="102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03213" y="617538"/>
            <a:ext cx="8516937" cy="416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slow" advClick="0" advTm="1000"/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CC0000"/>
          </a:solidFill>
          <a:latin typeface="黑体" pitchFamily="2" charset="-122"/>
          <a:ea typeface="黑体" pitchFamily="2" charset="-122"/>
          <a:cs typeface="黑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黑体" pitchFamily="2" charset="-122"/>
          <a:ea typeface="黑体" pitchFamily="2" charset="-122"/>
          <a:cs typeface="黑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黑体" pitchFamily="2" charset="-122"/>
          <a:ea typeface="黑体" pitchFamily="2" charset="-122"/>
          <a:cs typeface="黑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黑体" pitchFamily="2" charset="-122"/>
          <a:ea typeface="黑体" pitchFamily="2" charset="-122"/>
          <a:cs typeface="黑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黑体" pitchFamily="2" charset="-122"/>
          <a:ea typeface="黑体" pitchFamily="2" charset="-122"/>
          <a:cs typeface="黑体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EDF6F9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EDF6F9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EDF6F9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EDF6F9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85000" y="-20638"/>
            <a:ext cx="2195513" cy="461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547813" y="915988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sp>
        <p:nvSpPr>
          <p:cNvPr id="266254" name="Text Box 14"/>
          <p:cNvSpPr txBox="1">
            <a:spLocks noChangeArrowheads="1"/>
          </p:cNvSpPr>
          <p:nvPr/>
        </p:nvSpPr>
        <p:spPr bwMode="auto">
          <a:xfrm>
            <a:off x="2987675" y="2847975"/>
            <a:ext cx="3671888" cy="9477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浙江大学城市学院</a:t>
            </a:r>
          </a:p>
          <a:p>
            <a:pPr algn="ctr">
              <a:lnSpc>
                <a:spcPct val="120000"/>
              </a:lnSpc>
              <a:defRPr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吴明晖 教授</a:t>
            </a:r>
          </a:p>
          <a:p>
            <a:pPr algn="ctr">
              <a:lnSpc>
                <a:spcPct val="120000"/>
              </a:lnSpc>
              <a:defRPr/>
            </a:pP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mhwu@zucc.edu.cn</a:t>
            </a:r>
            <a:endParaRPr lang="en-US" altLang="zh-CN" sz="16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  <p:pic>
        <p:nvPicPr>
          <p:cNvPr id="16389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539750" y="1995488"/>
            <a:ext cx="8382000" cy="7604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  <a:cs typeface="微软雅黑"/>
              </a:rPr>
              <a:t>安安抓蝴蝶</a:t>
            </a:r>
            <a:endParaRPr lang="en-US" altLang="zh-CN" sz="2800" b="1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/>
              <a:ea typeface="微软雅黑"/>
              <a:cs typeface="微软雅黑"/>
            </a:endParaRPr>
          </a:p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endParaRPr lang="zh-CN" altLang="en-US" sz="1800">
              <a:solidFill>
                <a:schemeClr val="bg2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所有组件的说明及属性设置（</a:t>
            </a:r>
            <a:r>
              <a:rPr lang="en-US" altLang="zh-CN" smtClean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） 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627063"/>
            <a:ext cx="5934075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611188" y="2139950"/>
            <a:ext cx="8382000" cy="7604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</a:pPr>
            <a:r>
              <a:rPr lang="zh-CN" alt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安安抓蝴蝶 </a:t>
            </a:r>
            <a:r>
              <a:rPr lang="en-US" altLang="zh-CN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行为逻辑设计</a:t>
            </a:r>
          </a:p>
          <a:p>
            <a:pPr algn="ctr">
              <a:lnSpc>
                <a:spcPct val="140000"/>
              </a:lnSpc>
              <a:spcBef>
                <a:spcPct val="50000"/>
              </a:spcBef>
            </a:pPr>
            <a:endParaRPr lang="zh-CN" altLang="en-US" sz="1800">
              <a:solidFill>
                <a:schemeClr val="bg2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619250" y="771525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pic>
        <p:nvPicPr>
          <p:cNvPr id="39941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9500" y="11113"/>
            <a:ext cx="1714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48488" y="0"/>
            <a:ext cx="2195512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安安抓蝴蝶</a:t>
            </a:r>
            <a:r>
              <a:rPr lang="en-US" altLang="zh-CN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游戏规则 </a:t>
            </a:r>
          </a:p>
        </p:txBody>
      </p:sp>
      <p:sp>
        <p:nvSpPr>
          <p:cNvPr id="40963" name="Rectangle 3"/>
          <p:cNvSpPr>
            <a:spLocks/>
          </p:cNvSpPr>
          <p:nvPr/>
        </p:nvSpPr>
        <p:spPr bwMode="auto">
          <a:xfrm>
            <a:off x="457201" y="736600"/>
            <a:ext cx="6275040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95300" indent="-495300">
              <a:spcAft>
                <a:spcPct val="50000"/>
              </a:spcAft>
              <a:buFontTx/>
              <a:buAutoNum type="arabicPeriod"/>
            </a:pPr>
            <a:r>
              <a:rPr kumimoji="1" lang="zh-CN" altLang="en-US" sz="1800" dirty="0">
                <a:solidFill>
                  <a:schemeClr val="tx1"/>
                </a:solidFill>
              </a:rPr>
              <a:t>首先规定安安抓住蝴蝶</a:t>
            </a:r>
            <a:r>
              <a:rPr kumimoji="1" lang="en-US" altLang="zh-CN" sz="1800" dirty="0">
                <a:solidFill>
                  <a:schemeClr val="tx1"/>
                </a:solidFill>
              </a:rPr>
              <a:t>9</a:t>
            </a:r>
            <a:r>
              <a:rPr kumimoji="1" lang="zh-CN" altLang="en-US" sz="1800" dirty="0">
                <a:solidFill>
                  <a:schemeClr val="tx1"/>
                </a:solidFill>
              </a:rPr>
              <a:t>次为顺利完成任务，失败</a:t>
            </a:r>
            <a:r>
              <a:rPr kumimoji="1" lang="en-US" altLang="zh-CN" sz="1800" dirty="0">
                <a:solidFill>
                  <a:schemeClr val="tx1"/>
                </a:solidFill>
              </a:rPr>
              <a:t>5</a:t>
            </a:r>
            <a:r>
              <a:rPr kumimoji="1" lang="zh-CN" altLang="en-US" sz="1800" dirty="0">
                <a:solidFill>
                  <a:schemeClr val="tx1"/>
                </a:solidFill>
              </a:rPr>
              <a:t>次这次任务就失败了。</a:t>
            </a:r>
          </a:p>
          <a:p>
            <a:pPr marL="495300" indent="-495300">
              <a:spcAft>
                <a:spcPct val="50000"/>
              </a:spcAft>
              <a:buFontTx/>
              <a:buAutoNum type="arabicPeriod"/>
            </a:pPr>
            <a:r>
              <a:rPr kumimoji="1" lang="zh-CN" altLang="en-US" sz="1800" dirty="0">
                <a:solidFill>
                  <a:schemeClr val="tx1"/>
                </a:solidFill>
              </a:rPr>
              <a:t>为了反馈信息，需要在界面上解释规则，显示抓到蝴蝶的次数，以及用能量条的减少提示用户机会越来越少。</a:t>
            </a:r>
          </a:p>
          <a:p>
            <a:pPr marL="495300" indent="-495300">
              <a:spcAft>
                <a:spcPct val="50000"/>
              </a:spcAft>
              <a:buFontTx/>
              <a:buAutoNum type="arabicPeriod"/>
            </a:pPr>
            <a:r>
              <a:rPr kumimoji="1" lang="zh-CN" altLang="en-US" sz="1800" dirty="0">
                <a:solidFill>
                  <a:schemeClr val="tx1"/>
                </a:solidFill>
              </a:rPr>
              <a:t>为了提示用户是否点触到蝴蝶，抓没抓到需要不同的反馈，抓到蝴蝶挣扎振动，没抓到安安懊恼的“啊哦”一声。</a:t>
            </a:r>
          </a:p>
          <a:p>
            <a:pPr marL="495300" indent="-495300">
              <a:spcAft>
                <a:spcPct val="50000"/>
              </a:spcAft>
              <a:buFontTx/>
              <a:buAutoNum type="arabicPeriod"/>
            </a:pPr>
            <a:r>
              <a:rPr kumimoji="1" lang="zh-CN" altLang="en-US" sz="1800" dirty="0">
                <a:solidFill>
                  <a:schemeClr val="tx1"/>
                </a:solidFill>
              </a:rPr>
              <a:t>记录之前一次抓到的蝴蝶。</a:t>
            </a:r>
          </a:p>
          <a:p>
            <a:pPr marL="495300" indent="-495300">
              <a:spcAft>
                <a:spcPct val="50000"/>
              </a:spcAft>
              <a:buFontTx/>
              <a:buAutoNum type="arabicPeriod"/>
            </a:pPr>
            <a:r>
              <a:rPr kumimoji="1" lang="zh-CN" altLang="en-US" sz="1800" dirty="0">
                <a:solidFill>
                  <a:schemeClr val="tx1"/>
                </a:solidFill>
              </a:rPr>
              <a:t>为了游戏的趣味性，要求每次开始出现的蝴蝶不同，下一只要抓的蝴蝶样子和刚刚抓住的不同。</a:t>
            </a:r>
          </a:p>
          <a:p>
            <a:pPr marL="495300" indent="-495300">
              <a:spcAft>
                <a:spcPct val="50000"/>
              </a:spcAft>
              <a:buFontTx/>
              <a:buAutoNum type="arabicPeriod"/>
            </a:pPr>
            <a:r>
              <a:rPr kumimoji="1" lang="zh-CN" altLang="en-US" sz="1800" dirty="0">
                <a:solidFill>
                  <a:schemeClr val="tx1"/>
                </a:solidFill>
              </a:rPr>
              <a:t>另外为了给用户更加明确的失败和成功信息，两者的显示界面要不同。 </a:t>
            </a:r>
            <a:endParaRPr kumimoji="1" lang="zh-CN" altLang="en-US" sz="1800" dirty="0">
              <a:solidFill>
                <a:schemeClr val="tx1"/>
              </a:solidFill>
              <a:latin typeface="黑体" pitchFamily="49" charset="-122"/>
              <a:ea typeface="微软雅黑" pitchFamily="34" charset="-122"/>
            </a:endParaRPr>
          </a:p>
          <a:p>
            <a:pPr marL="952500" lvl="1" indent="-495300" eaLnBrk="0" hangingPunct="0">
              <a:spcBef>
                <a:spcPct val="45000"/>
              </a:spcBef>
              <a:buClr>
                <a:srgbClr val="996633"/>
              </a:buClr>
              <a:buFont typeface="Arial" charset="0"/>
              <a:buChar char="–"/>
            </a:pPr>
            <a:endParaRPr kumimoji="1" lang="zh-CN" altLang="en-US" sz="1800" dirty="0">
              <a:solidFill>
                <a:schemeClr val="tx1"/>
              </a:solidFill>
              <a:latin typeface="黑体" pitchFamily="49" charset="-122"/>
              <a:ea typeface="微软雅黑" pitchFamily="34" charset="-122"/>
            </a:endParaRPr>
          </a:p>
        </p:txBody>
      </p:sp>
      <p:pic>
        <p:nvPicPr>
          <p:cNvPr id="4" name="Picture 11" descr="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04085" y="1347614"/>
            <a:ext cx="1820862" cy="323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611188" y="2139950"/>
            <a:ext cx="8382000" cy="7604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</a:pPr>
            <a:r>
              <a:rPr lang="zh-CN" alt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安安抓蝴蝶 </a:t>
            </a:r>
            <a:r>
              <a:rPr lang="en-US" altLang="zh-CN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让蝴蝶动起来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619250" y="771525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pic>
        <p:nvPicPr>
          <p:cNvPr id="41989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0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9500" y="11113"/>
            <a:ext cx="1714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48488" y="0"/>
            <a:ext cx="2195512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图像精灵组件  </a:t>
            </a:r>
          </a:p>
        </p:txBody>
      </p:sp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842963"/>
            <a:ext cx="206692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0288" y="0"/>
            <a:ext cx="1763712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016" name="Rectangle 6"/>
          <p:cNvSpPr>
            <a:spLocks/>
          </p:cNvSpPr>
          <p:nvPr/>
        </p:nvSpPr>
        <p:spPr bwMode="auto">
          <a:xfrm>
            <a:off x="3276600" y="771525"/>
            <a:ext cx="2447925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800">
                <a:solidFill>
                  <a:srgbClr val="A50021"/>
                </a:solidFill>
                <a:latin typeface="黑体" pitchFamily="49" charset="-122"/>
                <a:ea typeface="黑体" pitchFamily="49" charset="-122"/>
              </a:rPr>
              <a:t>重要属性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微软雅黑" pitchFamily="34" charset="-122"/>
                <a:ea typeface="黑体" pitchFamily="49" charset="-122"/>
              </a:rPr>
              <a:t>方向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微软雅黑" pitchFamily="34" charset="-122"/>
                <a:ea typeface="黑体" pitchFamily="49" charset="-122"/>
              </a:rPr>
              <a:t>速度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微软雅黑" pitchFamily="34" charset="-122"/>
                <a:ea typeface="黑体" pitchFamily="49" charset="-122"/>
              </a:rPr>
              <a:t>坐标</a:t>
            </a: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在画布上移动的蝴蝶  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2066925"/>
            <a:ext cx="8640763" cy="151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改变蝴蝶的飞行姿态</a:t>
            </a:r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1917700"/>
            <a:ext cx="8640762" cy="187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611188" y="2139950"/>
            <a:ext cx="8382000" cy="7604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</a:pPr>
            <a:r>
              <a:rPr lang="zh-CN" alt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安安抓蝴蝶 </a:t>
            </a:r>
            <a:r>
              <a:rPr lang="en-US" altLang="zh-CN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让蝴蝶连续飞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619250" y="771525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pic>
        <p:nvPicPr>
          <p:cNvPr id="46085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6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9500" y="11113"/>
            <a:ext cx="1714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48488" y="0"/>
            <a:ext cx="2195512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图像精灵组件  </a:t>
            </a:r>
          </a:p>
        </p:txBody>
      </p:sp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842963"/>
            <a:ext cx="206692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0288" y="0"/>
            <a:ext cx="1763712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016" name="Rectangle 6"/>
          <p:cNvSpPr>
            <a:spLocks/>
          </p:cNvSpPr>
          <p:nvPr/>
        </p:nvSpPr>
        <p:spPr bwMode="auto">
          <a:xfrm>
            <a:off x="3276600" y="771525"/>
            <a:ext cx="2447925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800" dirty="0">
                <a:solidFill>
                  <a:srgbClr val="A50021"/>
                </a:solidFill>
                <a:latin typeface="黑体" pitchFamily="49" charset="-122"/>
                <a:ea typeface="黑体" pitchFamily="49" charset="-122"/>
              </a:rPr>
              <a:t>重要属性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微软雅黑" pitchFamily="34" charset="-122"/>
                <a:ea typeface="黑体" pitchFamily="49" charset="-122"/>
              </a:rPr>
              <a:t>方向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微软雅黑" pitchFamily="34" charset="-122"/>
                <a:ea typeface="黑体" pitchFamily="49" charset="-122"/>
              </a:rPr>
              <a:t>速度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微软雅黑" pitchFamily="34" charset="-122"/>
                <a:ea typeface="黑体" pitchFamily="49" charset="-122"/>
              </a:rPr>
              <a:t>坐标</a:t>
            </a:r>
          </a:p>
        </p:txBody>
      </p:sp>
    </p:spTree>
    <p:extLst>
      <p:ext uri="{BB962C8B-B14F-4D97-AF65-F5344CB8AC3E}">
        <p14:creationId xmlns:p14="http://schemas.microsoft.com/office/powerpoint/2010/main" val="1933025982"/>
      </p:ext>
    </p:extLst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让蝴蝶连续飞</a:t>
            </a:r>
          </a:p>
        </p:txBody>
      </p:sp>
      <p:sp>
        <p:nvSpPr>
          <p:cNvPr id="48132" name="Rectangle 6"/>
          <p:cNvSpPr>
            <a:spLocks/>
          </p:cNvSpPr>
          <p:nvPr/>
        </p:nvSpPr>
        <p:spPr bwMode="auto">
          <a:xfrm>
            <a:off x="611188" y="842963"/>
            <a:ext cx="7777162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95300" indent="-495300">
              <a:spcAft>
                <a:spcPct val="50000"/>
              </a:spcAft>
            </a:pPr>
            <a:r>
              <a:rPr kumimoji="1" lang="en-US" altLang="zh-CN" sz="2000">
                <a:solidFill>
                  <a:schemeClr val="tx1"/>
                </a:solidFill>
              </a:rPr>
              <a:t>1</a:t>
            </a:r>
            <a:r>
              <a:rPr kumimoji="1" lang="zh-CN" altLang="en-US" sz="2000">
                <a:solidFill>
                  <a:schemeClr val="tx1"/>
                </a:solidFill>
              </a:rPr>
              <a:t>）设置图像精灵的“速度”属性值为大于</a:t>
            </a:r>
            <a:r>
              <a:rPr kumimoji="1" lang="en-US" altLang="zh-CN" sz="2000">
                <a:solidFill>
                  <a:schemeClr val="tx1"/>
                </a:solidFill>
              </a:rPr>
              <a:t>0</a:t>
            </a:r>
            <a:r>
              <a:rPr kumimoji="1" lang="zh-CN" altLang="en-US" sz="2000">
                <a:solidFill>
                  <a:schemeClr val="tx1"/>
                </a:solidFill>
              </a:rPr>
              <a:t>的数值，比如</a:t>
            </a:r>
            <a:r>
              <a:rPr kumimoji="1" lang="en-US" altLang="zh-CN" sz="2000">
                <a:solidFill>
                  <a:schemeClr val="tx1"/>
                </a:solidFill>
              </a:rPr>
              <a:t>10</a:t>
            </a:r>
            <a:r>
              <a:rPr kumimoji="1" lang="zh-CN" altLang="en-US" sz="2000">
                <a:solidFill>
                  <a:schemeClr val="tx1"/>
                </a:solidFill>
              </a:rPr>
              <a:t>；</a:t>
            </a:r>
          </a:p>
          <a:p>
            <a:pPr marL="495300" indent="-495300">
              <a:spcAft>
                <a:spcPct val="50000"/>
              </a:spcAft>
            </a:pPr>
            <a:r>
              <a:rPr kumimoji="1" lang="en-US" altLang="zh-CN" sz="2000">
                <a:solidFill>
                  <a:schemeClr val="tx1"/>
                </a:solidFill>
              </a:rPr>
              <a:t>2</a:t>
            </a:r>
            <a:r>
              <a:rPr kumimoji="1" lang="zh-CN" altLang="en-US" sz="2000">
                <a:solidFill>
                  <a:schemeClr val="tx1"/>
                </a:solidFill>
              </a:rPr>
              <a:t>）在计时器的“计时”事件处理器中定时让图像精灵“方向”属性值发生改变 </a:t>
            </a:r>
          </a:p>
        </p:txBody>
      </p:sp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2571750"/>
            <a:ext cx="7561263" cy="153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本章目标</a:t>
            </a:r>
          </a:p>
        </p:txBody>
      </p:sp>
      <p:sp>
        <p:nvSpPr>
          <p:cNvPr id="17410" name="Rectangle 11"/>
          <p:cNvSpPr>
            <a:spLocks/>
          </p:cNvSpPr>
          <p:nvPr/>
        </p:nvSpPr>
        <p:spPr bwMode="auto">
          <a:xfrm>
            <a:off x="457200" y="736600"/>
            <a:ext cx="4762500" cy="356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endParaRPr kumimoji="1" lang="zh-CN" altLang="en-US" sz="200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掌握动画游戏类小应用设计与开发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了解用户体验，更加直观的表示游戏生命值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了解基本的数据结构</a:t>
            </a:r>
            <a:endParaRPr kumimoji="1" lang="en-US" altLang="zh-CN" sz="200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初步了解使用列表</a:t>
            </a:r>
            <a:r>
              <a:rPr kumimoji="1" lang="en-US" altLang="zh-CN"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List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zh-CN" altLang="en-US" sz="200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85000" y="-20638"/>
            <a:ext cx="2195513" cy="461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  <p:pic>
        <p:nvPicPr>
          <p:cNvPr id="17412" name="Picture 7" descr="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8263" y="1058863"/>
            <a:ext cx="1820862" cy="323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8" descr="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2950" y="1058863"/>
            <a:ext cx="1820863" cy="323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“方向”的取值与移动方向   </a:t>
            </a:r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987425"/>
            <a:ext cx="2952750" cy="210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109" name="Rectangle 6"/>
          <p:cNvSpPr>
            <a:spLocks/>
          </p:cNvSpPr>
          <p:nvPr/>
        </p:nvSpPr>
        <p:spPr bwMode="auto">
          <a:xfrm>
            <a:off x="468312" y="3289300"/>
            <a:ext cx="6047903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000" dirty="0">
                <a:solidFill>
                  <a:schemeClr val="tx1"/>
                </a:solidFill>
              </a:rPr>
              <a:t>“方向”属性实际表示的是精灵</a:t>
            </a:r>
            <a:r>
              <a:rPr kumimoji="1" lang="en-US" altLang="zh-CN" sz="2000" dirty="0">
                <a:solidFill>
                  <a:schemeClr val="tx1"/>
                </a:solidFill>
              </a:rPr>
              <a:t>X</a:t>
            </a:r>
            <a:r>
              <a:rPr kumimoji="1" lang="zh-CN" altLang="en-US" sz="2000" dirty="0">
                <a:solidFill>
                  <a:schemeClr val="tx1"/>
                </a:solidFill>
              </a:rPr>
              <a:t>轴正方向的夹角</a:t>
            </a:r>
            <a:endParaRPr kumimoji="1" lang="zh-CN" altLang="en-US" sz="2000" dirty="0"/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611188" y="2139950"/>
            <a:ext cx="8382000" cy="7604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</a:pPr>
            <a:r>
              <a:rPr lang="zh-CN" alt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安安抓蝴蝶 </a:t>
            </a:r>
            <a:r>
              <a:rPr lang="en-US" altLang="zh-CN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判断是否抓住蝴蝶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619250" y="771525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pic>
        <p:nvPicPr>
          <p:cNvPr id="49157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9500" y="11113"/>
            <a:ext cx="1714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48488" y="0"/>
            <a:ext cx="2195512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判断是否抓住蝴蝶   </a:t>
            </a:r>
          </a:p>
        </p:txBody>
      </p:sp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1131888"/>
            <a:ext cx="493395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判断是否抓住蝴蝶 </a:t>
            </a:r>
          </a:p>
        </p:txBody>
      </p:sp>
      <p:pic>
        <p:nvPicPr>
          <p:cNvPr id="5120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987425"/>
            <a:ext cx="7345362" cy="369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80063" y="627063"/>
            <a:ext cx="3384550" cy="89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611188" y="2139950"/>
            <a:ext cx="8382000" cy="7604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</a:pPr>
            <a:r>
              <a:rPr lang="zh-CN" alt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安安抓蝴蝶 </a:t>
            </a:r>
            <a:r>
              <a:rPr lang="en-US" altLang="zh-CN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处理失败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619250" y="771525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pic>
        <p:nvPicPr>
          <p:cNvPr id="52229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9500" y="11113"/>
            <a:ext cx="1714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48488" y="0"/>
            <a:ext cx="2195512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判断是否进入失败界面</a:t>
            </a:r>
          </a:p>
        </p:txBody>
      </p:sp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1131888"/>
            <a:ext cx="7129462" cy="191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失败后停止响应触摸屏幕实践</a:t>
            </a: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700088"/>
            <a:ext cx="543877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611188" y="2139950"/>
            <a:ext cx="8382000" cy="7604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</a:pPr>
            <a:r>
              <a:rPr lang="zh-CN" alt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安安抓蝴蝶 </a:t>
            </a:r>
            <a:r>
              <a:rPr lang="en-US" altLang="zh-CN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处理成功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619250" y="771525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pic>
        <p:nvPicPr>
          <p:cNvPr id="55301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9500" y="11113"/>
            <a:ext cx="1714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48488" y="0"/>
            <a:ext cx="2195512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游戏成功</a:t>
            </a:r>
          </a:p>
        </p:txBody>
      </p:sp>
      <p:sp>
        <p:nvSpPr>
          <p:cNvPr id="56323" name="灯片编号占位符 4"/>
          <p:cNvSpPr txBox="1">
            <a:spLocks noGrp="1"/>
          </p:cNvSpPr>
          <p:nvPr/>
        </p:nvSpPr>
        <p:spPr bwMode="auto">
          <a:xfrm>
            <a:off x="6796088" y="4822825"/>
            <a:ext cx="21336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71E8FFB-8ACB-4E6A-A339-CE942FBD273B}" type="slidenum">
              <a:rPr lang="zh-CN" altLang="en-US" sz="1600">
                <a:solidFill>
                  <a:srgbClr val="898989"/>
                </a:solidFill>
                <a:latin typeface="Calibri" pitchFamily="34" charset="0"/>
              </a:rPr>
              <a:pPr algn="r"/>
              <a:t>28</a:t>
            </a:fld>
            <a:endParaRPr lang="en-US" altLang="zh-CN" sz="16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56324" name="Rectangle 4"/>
          <p:cNvSpPr>
            <a:spLocks/>
          </p:cNvSpPr>
          <p:nvPr/>
        </p:nvSpPr>
        <p:spPr bwMode="auto">
          <a:xfrm>
            <a:off x="457200" y="736600"/>
            <a:ext cx="8218488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成功抓到</a:t>
            </a:r>
            <a:r>
              <a:rPr kumimoji="1" lang="en-US" altLang="zh-CN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9</a:t>
            </a:r>
            <a:r>
              <a:rPr kumimoji="1" lang="zh-CN" altLang="en-US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只蝴蝶以后将进入成功界面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zh-CN" altLang="en-US" sz="240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需要做</a:t>
            </a:r>
            <a:r>
              <a:rPr kumimoji="1" lang="en-US" altLang="zh-CN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kumimoji="1" lang="zh-CN" altLang="en-US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件事情：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一是计算游戏得分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二是调用成功的屏幕，并把计算出的得分显示出来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en-US" altLang="zh-CN" sz="240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en-US" altLang="zh-CN" sz="240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计算游戏得分</a:t>
            </a:r>
          </a:p>
        </p:txBody>
      </p:sp>
      <p:sp>
        <p:nvSpPr>
          <p:cNvPr id="57347" name="灯片编号占位符 4"/>
          <p:cNvSpPr txBox="1">
            <a:spLocks noGrp="1"/>
          </p:cNvSpPr>
          <p:nvPr/>
        </p:nvSpPr>
        <p:spPr bwMode="auto">
          <a:xfrm>
            <a:off x="6796088" y="4822825"/>
            <a:ext cx="21336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8DF5BB5-4D28-437B-AEEC-CAC7B2974606}" type="slidenum">
              <a:rPr lang="zh-CN" altLang="en-US" sz="1600">
                <a:solidFill>
                  <a:srgbClr val="898989"/>
                </a:solidFill>
                <a:latin typeface="Calibri" pitchFamily="34" charset="0"/>
              </a:rPr>
              <a:pPr algn="r"/>
              <a:t>29</a:t>
            </a:fld>
            <a:endParaRPr lang="en-US" altLang="zh-CN" sz="16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57348" name="Rectangle 4"/>
          <p:cNvSpPr>
            <a:spLocks/>
          </p:cNvSpPr>
          <p:nvPr/>
        </p:nvSpPr>
        <p:spPr bwMode="auto">
          <a:xfrm>
            <a:off x="457200" y="736600"/>
            <a:ext cx="8218488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95300" indent="-49530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一般游戏的计分原则会考虑到以下几个方面：</a:t>
            </a:r>
          </a:p>
          <a:p>
            <a:pPr marL="495300" indent="-495300">
              <a:spcBef>
                <a:spcPct val="50000"/>
              </a:spcBef>
              <a:buFontTx/>
              <a:buAutoNum type="arabicPeriod"/>
            </a:pPr>
            <a:r>
              <a:rPr kumimoji="1" lang="zh-CN" altLang="en-US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消灭的对手强弱和多少。典型的如打飞机游戏，大小敌机的分值不同，当然难以程度也不一样；</a:t>
            </a:r>
          </a:p>
          <a:p>
            <a:pPr marL="495300" indent="-495300">
              <a:spcBef>
                <a:spcPct val="50000"/>
              </a:spcBef>
              <a:buFontTx/>
              <a:buAutoNum type="arabicPeriod"/>
            </a:pPr>
            <a:r>
              <a:rPr kumimoji="1" lang="zh-CN" altLang="en-US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拾取的奖励物资的品种和多少。比如打败妖怪爆出的各类宝物；</a:t>
            </a:r>
          </a:p>
          <a:p>
            <a:pPr marL="495300" indent="-495300">
              <a:spcBef>
                <a:spcPct val="50000"/>
              </a:spcBef>
              <a:buFontTx/>
              <a:buAutoNum type="arabicPeriod"/>
            </a:pPr>
            <a:r>
              <a:rPr kumimoji="1" lang="zh-CN" altLang="en-US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自身的损耗。比如通关时剩余的血量、弹药数量等；</a:t>
            </a:r>
          </a:p>
          <a:p>
            <a:pPr marL="495300" indent="-495300">
              <a:spcBef>
                <a:spcPct val="50000"/>
              </a:spcBef>
              <a:buFontTx/>
              <a:buAutoNum type="arabicPeriod"/>
            </a:pPr>
            <a:r>
              <a:rPr kumimoji="1" lang="zh-CN" altLang="en-US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通关的时间。完成任务的速度，一般越快得分越高</a:t>
            </a:r>
            <a:r>
              <a:rPr kumimoji="1" lang="zh-CN" altLang="en-US"/>
              <a:t> </a:t>
            </a:r>
            <a:endParaRPr kumimoji="1" lang="en-US" altLang="zh-CN" sz="240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marL="495300" indent="-495300">
              <a:spcBef>
                <a:spcPct val="20000"/>
              </a:spcBef>
              <a:buFont typeface="Arial" charset="0"/>
              <a:buChar char="•"/>
            </a:pPr>
            <a:endParaRPr kumimoji="1" lang="en-US" altLang="zh-CN" sz="240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611188" y="2139950"/>
            <a:ext cx="8382000" cy="7604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r>
              <a:rPr lang="zh-CN" alt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  <a:cs typeface="微软雅黑"/>
              </a:rPr>
              <a:t>安安抓蝴蝶 </a:t>
            </a:r>
            <a:r>
              <a:rPr lang="en-US" altLang="zh-CN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  <a:cs typeface="微软雅黑"/>
              </a:rPr>
              <a:t>- </a:t>
            </a:r>
            <a:r>
              <a:rPr lang="zh-CN" alt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  <a:cs typeface="微软雅黑"/>
              </a:rPr>
              <a:t>案例展示</a:t>
            </a:r>
          </a:p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endParaRPr lang="zh-CN" altLang="en-US" sz="1800">
              <a:solidFill>
                <a:schemeClr val="bg2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85000" y="-20638"/>
            <a:ext cx="2195513" cy="461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619250" y="771525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pic>
        <p:nvPicPr>
          <p:cNvPr id="18437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计算游戏得分</a:t>
            </a:r>
          </a:p>
        </p:txBody>
      </p:sp>
      <p:sp>
        <p:nvSpPr>
          <p:cNvPr id="58371" name="灯片编号占位符 4"/>
          <p:cNvSpPr txBox="1">
            <a:spLocks noGrp="1"/>
          </p:cNvSpPr>
          <p:nvPr/>
        </p:nvSpPr>
        <p:spPr bwMode="auto">
          <a:xfrm>
            <a:off x="6796088" y="4822825"/>
            <a:ext cx="21336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76A9E1E-4EDD-4217-8FDB-FF0941896ABA}" type="slidenum">
              <a:rPr lang="zh-CN" altLang="en-US" sz="1600">
                <a:solidFill>
                  <a:srgbClr val="898989"/>
                </a:solidFill>
                <a:latin typeface="Calibri" pitchFamily="34" charset="0"/>
              </a:rPr>
              <a:pPr algn="r"/>
              <a:t>30</a:t>
            </a:fld>
            <a:endParaRPr lang="en-US" altLang="zh-CN" sz="16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58372" name="Rectangle 4"/>
          <p:cNvSpPr>
            <a:spLocks/>
          </p:cNvSpPr>
          <p:nvPr/>
        </p:nvSpPr>
        <p:spPr bwMode="auto">
          <a:xfrm>
            <a:off x="457200" y="736600"/>
            <a:ext cx="8218488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95300" indent="-495300"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本游戏只考虑</a:t>
            </a:r>
            <a:r>
              <a:rPr kumimoji="1" lang="en-US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kumimoji="1"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个因素：</a:t>
            </a:r>
            <a:r>
              <a:rPr kumimoji="1" lang="zh-CN" altLang="en-US" sz="2400" dirty="0">
                <a:solidFill>
                  <a:srgbClr val="A50021"/>
                </a:solidFill>
                <a:latin typeface="黑体" pitchFamily="49" charset="-122"/>
                <a:ea typeface="黑体" pitchFamily="49" charset="-122"/>
              </a:rPr>
              <a:t>游戏通关时间</a:t>
            </a:r>
            <a:r>
              <a:rPr kumimoji="1"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和</a:t>
            </a:r>
            <a:r>
              <a:rPr kumimoji="1" lang="zh-CN" altLang="en-US" sz="2400" dirty="0">
                <a:solidFill>
                  <a:srgbClr val="A50021"/>
                </a:solidFill>
                <a:latin typeface="黑体" pitchFamily="49" charset="-122"/>
                <a:ea typeface="黑体" pitchFamily="49" charset="-122"/>
              </a:rPr>
              <a:t>剩余生命值</a:t>
            </a:r>
            <a:r>
              <a:rPr kumimoji="1"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marL="495300" indent="-495300">
              <a:spcBef>
                <a:spcPct val="50000"/>
              </a:spcBef>
            </a:pPr>
            <a:endParaRPr kumimoji="1" lang="en-US" altLang="zh-CN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marL="495300" indent="-495300"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计算公式：</a:t>
            </a:r>
          </a:p>
          <a:p>
            <a:pPr marL="495300" indent="-495300"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得分 </a:t>
            </a:r>
            <a:r>
              <a:rPr kumimoji="1" lang="en-US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= </a:t>
            </a:r>
            <a:r>
              <a:rPr kumimoji="1"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kumimoji="1" lang="en-US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100 - </a:t>
            </a:r>
            <a:r>
              <a:rPr kumimoji="1"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开始游戏的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时间） </a:t>
            </a:r>
            <a:r>
              <a:rPr kumimoji="1" lang="en-US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+ </a:t>
            </a:r>
            <a:r>
              <a:rPr kumimoji="1"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剩余生命值</a:t>
            </a:r>
            <a:endParaRPr kumimoji="1" lang="en-US" altLang="zh-CN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marL="495300" indent="-495300">
              <a:spcBef>
                <a:spcPct val="20000"/>
              </a:spcBef>
              <a:buFont typeface="Arial" charset="0"/>
              <a:buChar char="•"/>
            </a:pPr>
            <a:endParaRPr kumimoji="1" lang="en-US" altLang="zh-CN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计算游戏得分</a:t>
            </a:r>
          </a:p>
        </p:txBody>
      </p:sp>
      <p:sp>
        <p:nvSpPr>
          <p:cNvPr id="59395" name="灯片编号占位符 4"/>
          <p:cNvSpPr txBox="1">
            <a:spLocks noGrp="1"/>
          </p:cNvSpPr>
          <p:nvPr/>
        </p:nvSpPr>
        <p:spPr bwMode="auto">
          <a:xfrm>
            <a:off x="6796088" y="4822825"/>
            <a:ext cx="21336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B2522E82-0241-45A0-B7CF-046B130CEB37}" type="slidenum">
              <a:rPr lang="zh-CN" altLang="en-US" sz="1600">
                <a:solidFill>
                  <a:srgbClr val="898989"/>
                </a:solidFill>
                <a:latin typeface="Calibri" pitchFamily="34" charset="0"/>
              </a:rPr>
              <a:pPr algn="r"/>
              <a:t>31</a:t>
            </a:fld>
            <a:endParaRPr lang="en-US" altLang="zh-CN" sz="16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987425"/>
            <a:ext cx="7488237" cy="328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611188" y="2139950"/>
            <a:ext cx="8382000" cy="7604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</a:pPr>
            <a:r>
              <a:rPr lang="zh-CN" alt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安安抓蝴蝶 </a:t>
            </a:r>
            <a:r>
              <a:rPr lang="en-US" altLang="zh-CN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4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游戏</a:t>
            </a:r>
            <a:r>
              <a:rPr lang="zh-CN" alt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成功屏幕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619250" y="771525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pic>
        <p:nvPicPr>
          <p:cNvPr id="60421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9500" y="11113"/>
            <a:ext cx="1714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48488" y="0"/>
            <a:ext cx="2195512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组件设计 </a:t>
            </a:r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627063"/>
            <a:ext cx="4681537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所有组件的说明及属性设置 </a:t>
            </a:r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627063"/>
            <a:ext cx="5915025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成功时屏幕调用</a:t>
            </a:r>
          </a:p>
        </p:txBody>
      </p:sp>
      <p:sp>
        <p:nvSpPr>
          <p:cNvPr id="63491" name="灯片编号占位符 4"/>
          <p:cNvSpPr txBox="1">
            <a:spLocks noGrp="1"/>
          </p:cNvSpPr>
          <p:nvPr/>
        </p:nvSpPr>
        <p:spPr bwMode="auto">
          <a:xfrm>
            <a:off x="6796088" y="4822825"/>
            <a:ext cx="21336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233508F-657C-40C8-B489-E91F0F363266}" type="slidenum">
              <a:rPr lang="zh-CN" altLang="en-US" sz="1600">
                <a:solidFill>
                  <a:srgbClr val="898989"/>
                </a:solidFill>
                <a:latin typeface="Calibri" pitchFamily="34" charset="0"/>
              </a:rPr>
              <a:pPr algn="r"/>
              <a:t>35</a:t>
            </a:fld>
            <a:endParaRPr lang="en-US" altLang="zh-CN" sz="16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1492250"/>
            <a:ext cx="824865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屏幕调用传值</a:t>
            </a:r>
          </a:p>
        </p:txBody>
      </p:sp>
      <p:sp>
        <p:nvSpPr>
          <p:cNvPr id="64515" name="灯片编号占位符 4"/>
          <p:cNvSpPr txBox="1">
            <a:spLocks noGrp="1"/>
          </p:cNvSpPr>
          <p:nvPr/>
        </p:nvSpPr>
        <p:spPr bwMode="auto">
          <a:xfrm>
            <a:off x="6796088" y="4822825"/>
            <a:ext cx="21336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414CC90E-43A0-4941-A058-EC714B44B68D}" type="slidenum">
              <a:rPr lang="zh-CN" altLang="en-US" sz="1600">
                <a:solidFill>
                  <a:srgbClr val="898989"/>
                </a:solidFill>
                <a:latin typeface="Calibri" pitchFamily="34" charset="0"/>
              </a:rPr>
              <a:pPr algn="r"/>
              <a:t>36</a:t>
            </a:fld>
            <a:endParaRPr lang="en-US" altLang="zh-CN" sz="16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635125"/>
            <a:ext cx="55626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3508375"/>
            <a:ext cx="282892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611188" y="2139950"/>
            <a:ext cx="8382000" cy="7604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</a:pPr>
            <a:r>
              <a:rPr lang="zh-CN" alt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安安抓蝴蝶 </a:t>
            </a:r>
            <a:r>
              <a:rPr lang="en-US" altLang="zh-CN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–</a:t>
            </a:r>
            <a:r>
              <a:rPr lang="zh-CN" alt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增加蝴蝶品种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619250" y="771525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pic>
        <p:nvPicPr>
          <p:cNvPr id="65541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9500" y="11113"/>
            <a:ext cx="1714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48488" y="0"/>
            <a:ext cx="2195512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蝴蝶列表</a:t>
            </a:r>
          </a:p>
        </p:txBody>
      </p:sp>
      <p:sp>
        <p:nvSpPr>
          <p:cNvPr id="66563" name="灯片编号占位符 4"/>
          <p:cNvSpPr txBox="1">
            <a:spLocks noGrp="1"/>
          </p:cNvSpPr>
          <p:nvPr/>
        </p:nvSpPr>
        <p:spPr bwMode="auto">
          <a:xfrm>
            <a:off x="6796088" y="4822825"/>
            <a:ext cx="21336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7153D45A-4576-4A96-81AA-B4B584794FA7}" type="slidenum">
              <a:rPr lang="zh-CN" altLang="en-US" sz="1600">
                <a:solidFill>
                  <a:srgbClr val="898989"/>
                </a:solidFill>
                <a:latin typeface="Calibri" pitchFamily="34" charset="0"/>
              </a:rPr>
              <a:pPr algn="r"/>
              <a:t>38</a:t>
            </a:fld>
            <a:endParaRPr lang="en-US" altLang="zh-CN" sz="16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66564" name="Rectangle 4"/>
          <p:cNvSpPr>
            <a:spLocks/>
          </p:cNvSpPr>
          <p:nvPr/>
        </p:nvSpPr>
        <p:spPr bwMode="auto">
          <a:xfrm>
            <a:off x="457200" y="538163"/>
            <a:ext cx="8218488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95300" indent="-495300">
              <a:spcBef>
                <a:spcPct val="50000"/>
              </a:spcBef>
            </a:pPr>
            <a:r>
              <a:rPr kumimoji="1" lang="zh-CN" altLang="en-US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总共</a:t>
            </a:r>
            <a:r>
              <a:rPr kumimoji="1" lang="en-US" altLang="zh-CN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9</a:t>
            </a:r>
            <a:r>
              <a:rPr kumimoji="1" lang="zh-CN" altLang="en-US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种蝴蝶</a:t>
            </a:r>
          </a:p>
          <a:p>
            <a:pPr marL="495300" indent="-495300">
              <a:spcBef>
                <a:spcPct val="50000"/>
              </a:spcBef>
            </a:pPr>
            <a:r>
              <a:rPr kumimoji="1" lang="zh-CN" altLang="en-US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每成功抓到一只蝴蝶，就出来另一个品种</a:t>
            </a:r>
            <a:endParaRPr kumimoji="1" lang="en-US" altLang="zh-CN" sz="240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656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725613"/>
            <a:ext cx="7777163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2517775"/>
            <a:ext cx="460057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让不同品种蝴蝶出现</a:t>
            </a:r>
          </a:p>
        </p:txBody>
      </p:sp>
      <p:sp>
        <p:nvSpPr>
          <p:cNvPr id="67587" name="灯片编号占位符 4"/>
          <p:cNvSpPr txBox="1">
            <a:spLocks noGrp="1"/>
          </p:cNvSpPr>
          <p:nvPr/>
        </p:nvSpPr>
        <p:spPr bwMode="auto">
          <a:xfrm>
            <a:off x="6796088" y="4822825"/>
            <a:ext cx="21336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17E18959-5EAB-4E61-B383-5C2054918ACC}" type="slidenum">
              <a:rPr lang="zh-CN" altLang="en-US" sz="1600">
                <a:solidFill>
                  <a:srgbClr val="898989"/>
                </a:solidFill>
                <a:latin typeface="Calibri" pitchFamily="34" charset="0"/>
              </a:rPr>
              <a:pPr algn="r"/>
              <a:t>39</a:t>
            </a:fld>
            <a:endParaRPr lang="en-US" altLang="zh-CN" sz="16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6759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987425"/>
            <a:ext cx="6840537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黑体" pitchFamily="49" charset="-122"/>
                <a:ea typeface="黑体" pitchFamily="49" charset="-122"/>
              </a:rPr>
              <a:t>展示与分析</a:t>
            </a:r>
          </a:p>
        </p:txBody>
      </p:sp>
      <p:sp>
        <p:nvSpPr>
          <p:cNvPr id="19458" name="Rectangle 6"/>
          <p:cNvSpPr>
            <a:spLocks/>
          </p:cNvSpPr>
          <p:nvPr/>
        </p:nvSpPr>
        <p:spPr bwMode="auto">
          <a:xfrm>
            <a:off x="971550" y="4227513"/>
            <a:ext cx="1655763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(a)</a:t>
            </a:r>
            <a:r>
              <a:rPr kumimoji="1" lang="zh-CN" altLang="en-US"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开始界面</a:t>
            </a:r>
            <a:endParaRPr kumimoji="1" lang="en-US" altLang="zh-CN" sz="3200">
              <a:solidFill>
                <a:schemeClr val="tx1"/>
              </a:solidFill>
              <a:latin typeface="微软雅黑" pitchFamily="34" charset="-122"/>
              <a:ea typeface="黑体" pitchFamily="49" charset="-122"/>
            </a:endParaRPr>
          </a:p>
        </p:txBody>
      </p:sp>
      <p:sp>
        <p:nvSpPr>
          <p:cNvPr id="19459" name="Rectangle 7"/>
          <p:cNvSpPr>
            <a:spLocks/>
          </p:cNvSpPr>
          <p:nvPr/>
        </p:nvSpPr>
        <p:spPr bwMode="auto">
          <a:xfrm>
            <a:off x="3492500" y="4246563"/>
            <a:ext cx="1871663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(b)</a:t>
            </a:r>
            <a:r>
              <a:rPr kumimoji="1" lang="zh-CN" altLang="en-US"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抓到了</a:t>
            </a:r>
            <a:endParaRPr kumimoji="1" lang="zh-CN" altLang="en-US" sz="3200">
              <a:solidFill>
                <a:schemeClr val="tx1"/>
              </a:solidFill>
              <a:latin typeface="微软雅黑" pitchFamily="34" charset="-122"/>
              <a:ea typeface="黑体" pitchFamily="49" charset="-122"/>
            </a:endParaRPr>
          </a:p>
        </p:txBody>
      </p:sp>
      <p:sp>
        <p:nvSpPr>
          <p:cNvPr id="19460" name="Rectangle 8"/>
          <p:cNvSpPr>
            <a:spLocks/>
          </p:cNvSpPr>
          <p:nvPr/>
        </p:nvSpPr>
        <p:spPr bwMode="auto">
          <a:xfrm>
            <a:off x="6229350" y="4246563"/>
            <a:ext cx="1655763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(c)</a:t>
            </a:r>
            <a:r>
              <a:rPr kumimoji="1" lang="zh-CN" altLang="en-US"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落空了</a:t>
            </a:r>
          </a:p>
        </p:txBody>
      </p:sp>
      <p:pic>
        <p:nvPicPr>
          <p:cNvPr id="19461" name="Picture 9" descr="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771525"/>
            <a:ext cx="1820862" cy="323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10" descr="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9475" y="771525"/>
            <a:ext cx="1820863" cy="323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11" descr="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84888" y="771525"/>
            <a:ext cx="1820862" cy="323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运行出错！</a:t>
            </a:r>
          </a:p>
        </p:txBody>
      </p:sp>
      <p:sp>
        <p:nvSpPr>
          <p:cNvPr id="68611" name="灯片编号占位符 4"/>
          <p:cNvSpPr txBox="1">
            <a:spLocks noGrp="1"/>
          </p:cNvSpPr>
          <p:nvPr/>
        </p:nvSpPr>
        <p:spPr bwMode="auto">
          <a:xfrm>
            <a:off x="6796088" y="4822825"/>
            <a:ext cx="21336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2E9C9586-9FFB-4CEE-A220-DFF9188916E8}" type="slidenum">
              <a:rPr lang="zh-CN" altLang="en-US" sz="1600">
                <a:solidFill>
                  <a:srgbClr val="898989"/>
                </a:solidFill>
                <a:latin typeface="Calibri" pitchFamily="34" charset="0"/>
              </a:rPr>
              <a:pPr algn="r"/>
              <a:t>40</a:t>
            </a:fld>
            <a:endParaRPr lang="en-US" altLang="zh-CN" sz="16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419225"/>
            <a:ext cx="7775575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614" name="Rectangle 4"/>
          <p:cNvSpPr>
            <a:spLocks/>
          </p:cNvSpPr>
          <p:nvPr/>
        </p:nvSpPr>
        <p:spPr bwMode="auto">
          <a:xfrm>
            <a:off x="457200" y="719138"/>
            <a:ext cx="8218488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95300" indent="-495300">
              <a:spcBef>
                <a:spcPct val="50000"/>
              </a:spcBef>
            </a:pPr>
            <a:r>
              <a:rPr kumimoji="1" lang="zh-CN" altLang="en-US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抓到第</a:t>
            </a:r>
            <a:r>
              <a:rPr kumimoji="1" lang="en-US" altLang="zh-CN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9</a:t>
            </a:r>
            <a:r>
              <a:rPr kumimoji="1" lang="zh-CN" altLang="en-US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只蝴蝶时</a:t>
            </a:r>
          </a:p>
        </p:txBody>
      </p:sp>
      <p:sp>
        <p:nvSpPr>
          <p:cNvPr id="68615" name="Rectangle 4"/>
          <p:cNvSpPr>
            <a:spLocks/>
          </p:cNvSpPr>
          <p:nvPr/>
        </p:nvSpPr>
        <p:spPr bwMode="auto">
          <a:xfrm>
            <a:off x="539750" y="2932113"/>
            <a:ext cx="8218488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95300" indent="-495300">
              <a:spcBef>
                <a:spcPct val="50000"/>
              </a:spcBef>
            </a:pPr>
            <a:r>
              <a:rPr kumimoji="1" lang="zh-CN" altLang="en-US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抓到第</a:t>
            </a:r>
            <a:r>
              <a:rPr kumimoji="1" lang="en-US" altLang="zh-CN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9</a:t>
            </a:r>
            <a:r>
              <a:rPr kumimoji="1" lang="zh-CN" altLang="en-US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只蝴蝶时，列表访问越界！</a:t>
            </a:r>
          </a:p>
          <a:p>
            <a:pPr marL="495300" indent="-495300">
              <a:spcBef>
                <a:spcPct val="50000"/>
              </a:spcBef>
            </a:pPr>
            <a:endParaRPr kumimoji="1" lang="zh-CN" altLang="en-US" sz="240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marL="495300" indent="-495300">
              <a:spcBef>
                <a:spcPct val="50000"/>
              </a:spcBef>
            </a:pPr>
            <a:r>
              <a:rPr kumimoji="1" lang="zh-CN" altLang="en-US" sz="2400">
                <a:solidFill>
                  <a:srgbClr val="A50021"/>
                </a:solidFill>
                <a:latin typeface="黑体" pitchFamily="49" charset="-122"/>
                <a:ea typeface="黑体" pitchFamily="49" charset="-122"/>
              </a:rPr>
              <a:t>有效的列表位置索引取值范围为</a:t>
            </a:r>
            <a:r>
              <a:rPr kumimoji="1" lang="en-US" altLang="zh-CN" sz="2400">
                <a:solidFill>
                  <a:srgbClr val="A50021"/>
                </a:solidFill>
                <a:latin typeface="黑体" pitchFamily="49" charset="-122"/>
                <a:ea typeface="黑体" pitchFamily="49" charset="-122"/>
              </a:rPr>
              <a:t>[1</a:t>
            </a:r>
            <a:r>
              <a:rPr kumimoji="1" lang="zh-CN" altLang="en-US" sz="2400">
                <a:solidFill>
                  <a:srgbClr val="A50021"/>
                </a:solidFill>
                <a:latin typeface="黑体" pitchFamily="49" charset="-122"/>
                <a:ea typeface="黑体" pitchFamily="49" charset="-122"/>
              </a:rPr>
              <a:t>，列表长度</a:t>
            </a:r>
            <a:r>
              <a:rPr kumimoji="1" lang="en-US" altLang="zh-CN" sz="2400">
                <a:solidFill>
                  <a:srgbClr val="A50021"/>
                </a:solidFill>
                <a:latin typeface="黑体" pitchFamily="49" charset="-122"/>
                <a:ea typeface="黑体" pitchFamily="49" charset="-122"/>
              </a:rPr>
              <a:t>]</a:t>
            </a:r>
            <a:r>
              <a:rPr kumimoji="1" lang="en-US" altLang="zh-CN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</a:t>
            </a:r>
            <a:endParaRPr kumimoji="1" lang="zh-CN" altLang="en-US" sz="240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修复</a:t>
            </a:r>
            <a:r>
              <a:rPr lang="en-US" altLang="zh-CN" smtClean="0">
                <a:latin typeface="黑体" pitchFamily="49" charset="-122"/>
                <a:ea typeface="黑体" pitchFamily="49" charset="-122"/>
              </a:rPr>
              <a:t>Bug</a:t>
            </a:r>
          </a:p>
        </p:txBody>
      </p:sp>
      <p:sp>
        <p:nvSpPr>
          <p:cNvPr id="69635" name="灯片编号占位符 4"/>
          <p:cNvSpPr txBox="1">
            <a:spLocks noGrp="1"/>
          </p:cNvSpPr>
          <p:nvPr/>
        </p:nvSpPr>
        <p:spPr bwMode="auto">
          <a:xfrm>
            <a:off x="6796088" y="4822825"/>
            <a:ext cx="21336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49B9A490-A305-4F1B-8671-09E083F686C5}" type="slidenum">
              <a:rPr lang="zh-CN" altLang="en-US" sz="1600">
                <a:solidFill>
                  <a:srgbClr val="898989"/>
                </a:solidFill>
                <a:latin typeface="Calibri" pitchFamily="34" charset="0"/>
              </a:rPr>
              <a:pPr algn="r"/>
              <a:t>41</a:t>
            </a:fld>
            <a:endParaRPr lang="en-US" altLang="zh-CN" sz="16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2284413"/>
            <a:ext cx="535305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611188" y="2139950"/>
            <a:ext cx="8382000" cy="7604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</a:pPr>
            <a:r>
              <a:rPr lang="zh-CN" alt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安安抓蝴蝶 </a:t>
            </a:r>
            <a:r>
              <a:rPr lang="en-US" altLang="zh-CN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–</a:t>
            </a:r>
            <a:r>
              <a:rPr lang="zh-CN" alt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重新开始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619250" y="771525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pic>
        <p:nvPicPr>
          <p:cNvPr id="70661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9500" y="11113"/>
            <a:ext cx="1714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48488" y="0"/>
            <a:ext cx="2195512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重新开始</a:t>
            </a:r>
          </a:p>
        </p:txBody>
      </p:sp>
      <p:sp>
        <p:nvSpPr>
          <p:cNvPr id="71683" name="灯片编号占位符 4"/>
          <p:cNvSpPr txBox="1">
            <a:spLocks noGrp="1"/>
          </p:cNvSpPr>
          <p:nvPr/>
        </p:nvSpPr>
        <p:spPr bwMode="auto">
          <a:xfrm>
            <a:off x="6796088" y="4822825"/>
            <a:ext cx="21336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4313F54E-7489-4A96-B411-827D663874A6}" type="slidenum">
              <a:rPr lang="zh-CN" altLang="en-US" sz="1600">
                <a:solidFill>
                  <a:srgbClr val="898989"/>
                </a:solidFill>
                <a:latin typeface="Calibri" pitchFamily="34" charset="0"/>
              </a:rPr>
              <a:pPr algn="r"/>
              <a:t>43</a:t>
            </a:fld>
            <a:endParaRPr lang="en-US" altLang="zh-CN" sz="16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71687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842963"/>
            <a:ext cx="6553200" cy="339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611188" y="2139950"/>
            <a:ext cx="8382000" cy="7604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</a:pPr>
            <a:r>
              <a:rPr lang="zh-CN" alt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安安抓蝴蝶 </a:t>
            </a:r>
            <a:r>
              <a:rPr lang="en-US" altLang="zh-CN" sz="4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4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作业和思考题</a:t>
            </a:r>
            <a:endParaRPr lang="zh-CN" altLang="en-US" sz="44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619250" y="771525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pic>
        <p:nvPicPr>
          <p:cNvPr id="70661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9500" y="11113"/>
            <a:ext cx="1714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48488" y="0"/>
            <a:ext cx="2195512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</p:spTree>
    <p:extLst>
      <p:ext uri="{BB962C8B-B14F-4D97-AF65-F5344CB8AC3E}">
        <p14:creationId xmlns:p14="http://schemas.microsoft.com/office/powerpoint/2010/main" val="3416265490"/>
      </p:ext>
    </p:extLst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作业和思考题</a:t>
            </a:r>
          </a:p>
        </p:txBody>
      </p:sp>
      <p:sp>
        <p:nvSpPr>
          <p:cNvPr id="23554" name="灯片编号占位符 4"/>
          <p:cNvSpPr txBox="1">
            <a:spLocks noGrp="1"/>
          </p:cNvSpPr>
          <p:nvPr/>
        </p:nvSpPr>
        <p:spPr bwMode="auto">
          <a:xfrm>
            <a:off x="6796088" y="4822825"/>
            <a:ext cx="21336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3EFC005C-A632-42F1-BECE-F880853488CB}" type="slidenum">
              <a:rPr lang="zh-CN" altLang="en-US" sz="1600">
                <a:solidFill>
                  <a:srgbClr val="898989"/>
                </a:solidFill>
                <a:latin typeface="Calibri" pitchFamily="34" charset="0"/>
              </a:rPr>
              <a:pPr algn="r"/>
              <a:t>45</a:t>
            </a:fld>
            <a:endParaRPr lang="en-US" altLang="zh-CN" sz="16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23555" name="Rectangle 4"/>
          <p:cNvSpPr>
            <a:spLocks/>
          </p:cNvSpPr>
          <p:nvPr/>
        </p:nvSpPr>
        <p:spPr bwMode="auto">
          <a:xfrm>
            <a:off x="457200" y="736600"/>
            <a:ext cx="8218488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动手实践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“安安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抓蝴蝶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”</a:t>
            </a:r>
            <a:r>
              <a:rPr kumimoji="1" lang="en-US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App</a:t>
            </a:r>
            <a:r>
              <a:rPr kumimoji="1"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的开发和调试运行过程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en-US" altLang="zh-CN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思考</a:t>
            </a:r>
            <a:r>
              <a:rPr kumimoji="1"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一下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，如果每次重新开始玩时让不同总类的蝴蝶出现，怎么实现？</a:t>
            </a:r>
            <a:endParaRPr kumimoji="1"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en-US" altLang="zh-CN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4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设计与开发一个“打地鼠”游戏，具体自己发挥，评分规则见网站作业要求</a:t>
            </a:r>
            <a:endParaRPr kumimoji="1"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en-US" altLang="zh-CN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黑体" pitchFamily="49" charset="-122"/>
                <a:ea typeface="黑体" pitchFamily="49" charset="-122"/>
              </a:rPr>
              <a:t>展示与分析</a:t>
            </a:r>
          </a:p>
        </p:txBody>
      </p:sp>
      <p:sp>
        <p:nvSpPr>
          <p:cNvPr id="20482" name="Rectangle 6"/>
          <p:cNvSpPr>
            <a:spLocks/>
          </p:cNvSpPr>
          <p:nvPr/>
        </p:nvSpPr>
        <p:spPr bwMode="auto">
          <a:xfrm>
            <a:off x="971550" y="4246563"/>
            <a:ext cx="1655763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(d)</a:t>
            </a:r>
            <a:r>
              <a:rPr kumimoji="1" lang="zh-CN" altLang="en-US"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成功</a:t>
            </a:r>
            <a:endParaRPr kumimoji="1" lang="zh-CN" altLang="en-US" sz="3200">
              <a:solidFill>
                <a:schemeClr val="tx1"/>
              </a:solidFill>
              <a:latin typeface="微软雅黑" pitchFamily="34" charset="-122"/>
              <a:ea typeface="黑体" pitchFamily="49" charset="-122"/>
            </a:endParaRPr>
          </a:p>
        </p:txBody>
      </p:sp>
      <p:pic>
        <p:nvPicPr>
          <p:cNvPr id="20484" name="Picture 7" descr="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771525"/>
            <a:ext cx="1820862" cy="323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8" descr="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8400" y="771525"/>
            <a:ext cx="1820863" cy="323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Rectangle 6"/>
          <p:cNvSpPr>
            <a:spLocks/>
          </p:cNvSpPr>
          <p:nvPr/>
        </p:nvSpPr>
        <p:spPr bwMode="auto">
          <a:xfrm>
            <a:off x="3779838" y="4227513"/>
            <a:ext cx="1655762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(d)</a:t>
            </a:r>
            <a:r>
              <a:rPr kumimoji="1" lang="zh-CN" altLang="en-US"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失败</a:t>
            </a:r>
            <a:endParaRPr kumimoji="1" lang="zh-CN" altLang="en-US" sz="3200">
              <a:solidFill>
                <a:schemeClr val="tx1"/>
              </a:solidFill>
              <a:latin typeface="微软雅黑" pitchFamily="34" charset="-122"/>
              <a:ea typeface="黑体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611188" y="2139950"/>
            <a:ext cx="8382000" cy="7604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r>
              <a:rPr lang="zh-CN" alt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  <a:cs typeface="微软雅黑"/>
              </a:rPr>
              <a:t>安安抓蝴蝶 </a:t>
            </a:r>
            <a:r>
              <a:rPr lang="en-US" altLang="zh-CN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  <a:cs typeface="微软雅黑"/>
              </a:rPr>
              <a:t>– </a:t>
            </a:r>
            <a:r>
              <a:rPr lang="zh-CN" alt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  <a:cs typeface="微软雅黑"/>
              </a:rPr>
              <a:t>组件设计</a:t>
            </a:r>
          </a:p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endParaRPr lang="zh-CN" altLang="en-US" sz="1800">
              <a:solidFill>
                <a:schemeClr val="bg2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619250" y="771525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pic>
        <p:nvPicPr>
          <p:cNvPr id="21508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9500" y="11113"/>
            <a:ext cx="1714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48488" y="0"/>
            <a:ext cx="2195512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安安抓蝴蝶</a:t>
            </a:r>
            <a:r>
              <a:rPr lang="en-US" altLang="zh-CN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素材准备 </a:t>
            </a:r>
          </a:p>
        </p:txBody>
      </p:sp>
      <p:sp>
        <p:nvSpPr>
          <p:cNvPr id="38915" name="Rectangle 3"/>
          <p:cNvSpPr>
            <a:spLocks/>
          </p:cNvSpPr>
          <p:nvPr/>
        </p:nvSpPr>
        <p:spPr bwMode="auto">
          <a:xfrm>
            <a:off x="457200" y="736600"/>
            <a:ext cx="8507413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45000"/>
              </a:spcBef>
              <a:buClr>
                <a:srgbClr val="996633"/>
              </a:buClr>
              <a:buFont typeface="Arial" charset="0"/>
              <a:buChar char="•"/>
            </a:pPr>
            <a:r>
              <a:rPr kumimoji="1" lang="en-US" altLang="zh-CN" sz="2000">
                <a:solidFill>
                  <a:schemeClr val="tx1"/>
                </a:solidFill>
              </a:rPr>
              <a:t>12</a:t>
            </a:r>
            <a:r>
              <a:rPr kumimoji="1" lang="zh-CN" altLang="en-US" sz="2000">
                <a:solidFill>
                  <a:schemeClr val="tx1"/>
                </a:solidFill>
              </a:rPr>
              <a:t>张图片：</a:t>
            </a:r>
            <a:r>
              <a:rPr kumimoji="1" lang="en-US" altLang="zh-CN" sz="2000">
                <a:solidFill>
                  <a:schemeClr val="tx1"/>
                </a:solidFill>
              </a:rPr>
              <a:t>background.jpg</a:t>
            </a:r>
            <a:r>
              <a:rPr kumimoji="1" lang="zh-CN" altLang="en-US" sz="2000">
                <a:solidFill>
                  <a:schemeClr val="tx1"/>
                </a:solidFill>
              </a:rPr>
              <a:t>（背景图片）、</a:t>
            </a:r>
            <a:r>
              <a:rPr kumimoji="1" lang="en-US" altLang="zh-CN" sz="2000">
                <a:solidFill>
                  <a:schemeClr val="tx1"/>
                </a:solidFill>
              </a:rPr>
              <a:t>icon.jpg</a:t>
            </a:r>
            <a:r>
              <a:rPr kumimoji="1" lang="zh-CN" altLang="en-US" sz="2000">
                <a:solidFill>
                  <a:schemeClr val="tx1"/>
                </a:solidFill>
              </a:rPr>
              <a:t>（图标图片）、</a:t>
            </a:r>
            <a:r>
              <a:rPr kumimoji="1" lang="en-US" altLang="zh-CN" sz="2000">
                <a:solidFill>
                  <a:schemeClr val="tx1"/>
                </a:solidFill>
              </a:rPr>
              <a:t>butterflies.jpg</a:t>
            </a:r>
            <a:r>
              <a:rPr kumimoji="1" lang="zh-CN" altLang="en-US" sz="2000">
                <a:solidFill>
                  <a:schemeClr val="tx1"/>
                </a:solidFill>
              </a:rPr>
              <a:t>（蝴蝶标本图片）和</a:t>
            </a:r>
            <a:r>
              <a:rPr kumimoji="1" lang="en-US" altLang="zh-CN" sz="2000">
                <a:solidFill>
                  <a:schemeClr val="tx1"/>
                </a:solidFill>
              </a:rPr>
              <a:t>1~9.png</a:t>
            </a:r>
            <a:r>
              <a:rPr kumimoji="1" lang="zh-CN" altLang="en-US" sz="2000">
                <a:solidFill>
                  <a:schemeClr val="tx1"/>
                </a:solidFill>
              </a:rPr>
              <a:t>（</a:t>
            </a:r>
            <a:r>
              <a:rPr kumimoji="1" lang="en-US" altLang="zh-CN" sz="2000">
                <a:solidFill>
                  <a:schemeClr val="tx1"/>
                </a:solidFill>
              </a:rPr>
              <a:t>9</a:t>
            </a:r>
            <a:r>
              <a:rPr kumimoji="1" lang="zh-CN" altLang="en-US" sz="2000">
                <a:solidFill>
                  <a:schemeClr val="tx1"/>
                </a:solidFill>
              </a:rPr>
              <a:t>种蝴蝶图片）文件；</a:t>
            </a:r>
          </a:p>
          <a:p>
            <a:pPr marL="342900" indent="-342900" eaLnBrk="0" hangingPunct="0">
              <a:spcBef>
                <a:spcPct val="45000"/>
              </a:spcBef>
              <a:buClr>
                <a:srgbClr val="996633"/>
              </a:buClr>
              <a:buFont typeface="Arial" charset="0"/>
              <a:buChar char="•"/>
            </a:pPr>
            <a:r>
              <a:rPr kumimoji="1" lang="en-US" altLang="zh-CN" sz="2000">
                <a:solidFill>
                  <a:schemeClr val="tx1"/>
                </a:solidFill>
              </a:rPr>
              <a:t>1</a:t>
            </a:r>
            <a:r>
              <a:rPr kumimoji="1" lang="zh-CN" altLang="en-US" sz="2000">
                <a:solidFill>
                  <a:schemeClr val="tx1"/>
                </a:solidFill>
              </a:rPr>
              <a:t>个音频声音文件：</a:t>
            </a:r>
            <a:r>
              <a:rPr kumimoji="1" lang="en-US" altLang="zh-CN" sz="2000">
                <a:solidFill>
                  <a:schemeClr val="tx1"/>
                </a:solidFill>
              </a:rPr>
              <a:t>aho.wav</a:t>
            </a:r>
            <a:r>
              <a:rPr kumimoji="1" lang="zh-CN" altLang="en-US" sz="2000">
                <a:solidFill>
                  <a:schemeClr val="tx1"/>
                </a:solidFill>
              </a:rPr>
              <a:t>，用户没抓到蝴蝶的音效</a:t>
            </a:r>
            <a:r>
              <a:rPr kumimoji="1" lang="zh-CN" altLang="en-US">
                <a:solidFill>
                  <a:schemeClr val="tx1"/>
                </a:solidFill>
              </a:rPr>
              <a:t> </a:t>
            </a:r>
            <a:endParaRPr kumimoji="1" lang="zh-CN" altLang="en-US" sz="2000">
              <a:solidFill>
                <a:schemeClr val="tx1"/>
              </a:solidFill>
              <a:latin typeface="黑体" pitchFamily="49" charset="-122"/>
              <a:ea typeface="微软雅黑" pitchFamily="34" charset="-122"/>
            </a:endParaRPr>
          </a:p>
          <a:p>
            <a:pPr marL="742950" lvl="1" indent="-285750" eaLnBrk="0" hangingPunct="0">
              <a:spcBef>
                <a:spcPct val="45000"/>
              </a:spcBef>
              <a:buClr>
                <a:srgbClr val="996633"/>
              </a:buClr>
              <a:buFont typeface="Arial" charset="0"/>
              <a:buChar char="–"/>
            </a:pPr>
            <a:endParaRPr kumimoji="1" lang="zh-CN" altLang="en-US" sz="2000">
              <a:solidFill>
                <a:schemeClr val="tx1"/>
              </a:solidFill>
              <a:latin typeface="黑体" pitchFamily="49" charset="-122"/>
              <a:ea typeface="微软雅黑" pitchFamily="34" charset="-122"/>
            </a:endParaRPr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2211388"/>
            <a:ext cx="704850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组件设计 </a:t>
            </a:r>
          </a:p>
        </p:txBody>
      </p:sp>
      <p:pic>
        <p:nvPicPr>
          <p:cNvPr id="22530" name="Picture 4" descr="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555625"/>
            <a:ext cx="4243387" cy="412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所有组件的说明及属性设置（</a:t>
            </a:r>
            <a:r>
              <a:rPr lang="en-US" altLang="zh-CN" smtClean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） 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627063"/>
            <a:ext cx="588645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17858</TotalTime>
  <Words>868</Words>
  <Application>Microsoft Office PowerPoint</Application>
  <PresentationFormat>全屏显示(16:9)</PresentationFormat>
  <Paragraphs>141</Paragraphs>
  <Slides>45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6" baseType="lpstr">
      <vt:lpstr>Office 主题</vt:lpstr>
      <vt:lpstr>PowerPoint 演示文稿</vt:lpstr>
      <vt:lpstr>本章目标</vt:lpstr>
      <vt:lpstr>PowerPoint 演示文稿</vt:lpstr>
      <vt:lpstr>展示与分析</vt:lpstr>
      <vt:lpstr>展示与分析</vt:lpstr>
      <vt:lpstr>PowerPoint 演示文稿</vt:lpstr>
      <vt:lpstr>安安抓蝴蝶 素材准备 </vt:lpstr>
      <vt:lpstr>组件设计 </vt:lpstr>
      <vt:lpstr>所有组件的说明及属性设置（1） </vt:lpstr>
      <vt:lpstr>所有组件的说明及属性设置（2） </vt:lpstr>
      <vt:lpstr>PowerPoint 演示文稿</vt:lpstr>
      <vt:lpstr>安安抓蝴蝶 游戏规则 </vt:lpstr>
      <vt:lpstr>PowerPoint 演示文稿</vt:lpstr>
      <vt:lpstr>图像精灵组件  </vt:lpstr>
      <vt:lpstr>在画布上移动的蝴蝶  </vt:lpstr>
      <vt:lpstr>改变蝴蝶的飞行姿态</vt:lpstr>
      <vt:lpstr>PowerPoint 演示文稿</vt:lpstr>
      <vt:lpstr>图像精灵组件  </vt:lpstr>
      <vt:lpstr>让蝴蝶连续飞</vt:lpstr>
      <vt:lpstr>“方向”的取值与移动方向   </vt:lpstr>
      <vt:lpstr>PowerPoint 演示文稿</vt:lpstr>
      <vt:lpstr>判断是否抓住蝴蝶   </vt:lpstr>
      <vt:lpstr>判断是否抓住蝴蝶 </vt:lpstr>
      <vt:lpstr>PowerPoint 演示文稿</vt:lpstr>
      <vt:lpstr>判断是否进入失败界面</vt:lpstr>
      <vt:lpstr>失败后停止响应触摸屏幕实践</vt:lpstr>
      <vt:lpstr>PowerPoint 演示文稿</vt:lpstr>
      <vt:lpstr>游戏成功</vt:lpstr>
      <vt:lpstr>计算游戏得分</vt:lpstr>
      <vt:lpstr>计算游戏得分</vt:lpstr>
      <vt:lpstr>计算游戏得分</vt:lpstr>
      <vt:lpstr>PowerPoint 演示文稿</vt:lpstr>
      <vt:lpstr>组件设计 </vt:lpstr>
      <vt:lpstr>所有组件的说明及属性设置 </vt:lpstr>
      <vt:lpstr>成功时屏幕调用</vt:lpstr>
      <vt:lpstr>屏幕调用传值</vt:lpstr>
      <vt:lpstr>PowerPoint 演示文稿</vt:lpstr>
      <vt:lpstr>蝴蝶列表</vt:lpstr>
      <vt:lpstr>让不同品种蝴蝶出现</vt:lpstr>
      <vt:lpstr>运行出错！</vt:lpstr>
      <vt:lpstr>修复Bug</vt:lpstr>
      <vt:lpstr>PowerPoint 演示文稿</vt:lpstr>
      <vt:lpstr>重新开始</vt:lpstr>
      <vt:lpstr>PowerPoint 演示文稿</vt:lpstr>
      <vt:lpstr>作业和思考题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liy</dc:creator>
  <cp:lastModifiedBy>LB-502</cp:lastModifiedBy>
  <cp:revision>1905</cp:revision>
  <dcterms:modified xsi:type="dcterms:W3CDTF">2016-06-05T07:27:59Z</dcterms:modified>
</cp:coreProperties>
</file>